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82" r:id="rId5"/>
    <p:sldId id="259" r:id="rId6"/>
    <p:sldId id="261" r:id="rId7"/>
    <p:sldId id="295" r:id="rId8"/>
    <p:sldId id="263" r:id="rId9"/>
    <p:sldId id="293" r:id="rId10"/>
    <p:sldId id="265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6975" y="1807845"/>
            <a:ext cx="9660890" cy="2387600"/>
          </a:xfrm>
        </p:spPr>
        <p:txBody>
          <a:bodyPr>
            <a:normAutofit fontScale="90000"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深圳市科技创新局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2025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年度小微企业技术创新项目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申请书</a:t>
            </a:r>
            <a:b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填报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指引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一、申报入口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61060" y="1071245"/>
            <a:ext cx="10088245" cy="6381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600">
                <a:solidFill>
                  <a:schemeClr val="tx1"/>
                </a:solidFill>
              </a:rPr>
              <a:t>登录“深圳市科技业务管理系统”（网址：https://sticapply.sz.gov.cn/），进入“网上申报”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61805" y="6356350"/>
            <a:ext cx="2743200" cy="365125"/>
          </a:xfrm>
        </p:spPr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8075" y="1795780"/>
            <a:ext cx="6810375" cy="48672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69760" y="2878455"/>
            <a:ext cx="1422400" cy="5505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90185" y="5476240"/>
            <a:ext cx="1125855" cy="4413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69225" y="6008370"/>
            <a:ext cx="2425065" cy="3479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88560" y="4029710"/>
            <a:ext cx="1422400" cy="5505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7488" r="45143"/>
          <a:stretch>
            <a:fillRect/>
          </a:stretch>
        </p:blipFill>
        <p:spPr>
          <a:xfrm>
            <a:off x="730250" y="1746250"/>
            <a:ext cx="4015105" cy="491680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32510" y="5848350"/>
            <a:ext cx="3168015" cy="7105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企业注册账号并添加项目负责人账号，然后使用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项目负责人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账号登录，通过经办企业账户（上图红框标记处）进入系统，填报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申请书。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32510" y="4666615"/>
            <a:ext cx="2572385" cy="2552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13" name="直接箭头连接符 12"/>
          <p:cNvCxnSpPr>
            <a:endCxn id="11" idx="0"/>
          </p:cNvCxnSpPr>
          <p:nvPr/>
        </p:nvCxnSpPr>
        <p:spPr>
          <a:xfrm>
            <a:off x="2601595" y="4965700"/>
            <a:ext cx="15240" cy="88265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660" y="1858010"/>
            <a:ext cx="8311515" cy="340995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1924050" y="4273550"/>
            <a:ext cx="584200" cy="34290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361950" y="3429000"/>
            <a:ext cx="1536700" cy="9398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600">
                <a:sym typeface="+mn-ea"/>
              </a:rPr>
              <a:t>该部分调用单位统计信息，请提前维护</a:t>
            </a:r>
            <a:endParaRPr lang="zh-CN" altLang="en-US" sz="16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2050" y="3778250"/>
            <a:ext cx="647700" cy="241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二、单位信息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0" y="1168400"/>
            <a:ext cx="8801100" cy="196215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93700" y="2857500"/>
            <a:ext cx="1536700" cy="9398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600">
                <a:sym typeface="+mn-ea"/>
              </a:rPr>
              <a:t>该部分调用单位统计信息，请提前维护</a:t>
            </a:r>
            <a:endParaRPr lang="zh-CN" altLang="en-US" sz="160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905000" y="1619250"/>
            <a:ext cx="1016000" cy="128270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648075"/>
            <a:ext cx="8724900" cy="207645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1917700" y="3752850"/>
            <a:ext cx="1035050" cy="13970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二、单位信息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1285" y="1381125"/>
            <a:ext cx="6708775" cy="40957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三、项目信息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486265" y="2727325"/>
            <a:ext cx="2263775" cy="13182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半导体与集成电路、高端装备与仪器、商业航天、具身智能与端边智能、超高清视频、网络与通信、光载信息、合成生物、新材料、新能源、可持续发展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050405" y="3010535"/>
            <a:ext cx="2020570" cy="3632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6" name="直接箭头连接符 5"/>
          <p:cNvCxnSpPr>
            <a:stCxn id="5" idx="3"/>
            <a:endCxn id="4" idx="1"/>
          </p:cNvCxnSpPr>
          <p:nvPr/>
        </p:nvCxnSpPr>
        <p:spPr>
          <a:xfrm>
            <a:off x="9070975" y="3192145"/>
            <a:ext cx="415290" cy="19431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375285" y="3091180"/>
            <a:ext cx="2286000" cy="5651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按照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十、计划进度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的起止时间填写</a:t>
            </a:r>
            <a:endParaRPr lang="zh-CN" altLang="en-US" sz="1200" u="sng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43960" y="3452495"/>
            <a:ext cx="857885" cy="2552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8" name="直接箭头连接符 7"/>
          <p:cNvCxnSpPr>
            <a:stCxn id="7" idx="1"/>
            <a:endCxn id="3" idx="3"/>
          </p:cNvCxnSpPr>
          <p:nvPr/>
        </p:nvCxnSpPr>
        <p:spPr>
          <a:xfrm flipH="1" flipV="1">
            <a:off x="2661285" y="3373755"/>
            <a:ext cx="1082675" cy="206375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304030" y="3091180"/>
            <a:ext cx="1103630" cy="201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04030" y="5363845"/>
            <a:ext cx="1103630" cy="201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894705" y="4678045"/>
            <a:ext cx="1038860" cy="307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148195" y="5654675"/>
            <a:ext cx="2284730" cy="3473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sz="1200">
                <a:solidFill>
                  <a:schemeClr val="tx1"/>
                </a:solidFill>
                <a:sym typeface="+mn-ea"/>
              </a:rPr>
              <a:t>本单位研发总人数，如实填写</a:t>
            </a:r>
            <a:endParaRPr lang="zh-CN" sz="12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6" name="直接箭头连接符 25"/>
          <p:cNvCxnSpPr>
            <a:stCxn id="24" idx="3"/>
            <a:endCxn id="25" idx="1"/>
          </p:cNvCxnSpPr>
          <p:nvPr/>
        </p:nvCxnSpPr>
        <p:spPr>
          <a:xfrm>
            <a:off x="6933565" y="4832350"/>
            <a:ext cx="214630" cy="996315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2661285" y="5113655"/>
            <a:ext cx="1156970" cy="307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304030" y="5654675"/>
            <a:ext cx="2193290" cy="5486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sz="1200">
                <a:solidFill>
                  <a:schemeClr val="tx1"/>
                </a:solidFill>
                <a:sym typeface="+mn-ea"/>
              </a:rPr>
              <a:t>负责项目相关事宜对接的人，可以不是项目</a:t>
            </a:r>
            <a:r>
              <a:rPr lang="zh-CN" sz="1200">
                <a:solidFill>
                  <a:schemeClr val="tx1"/>
                </a:solidFill>
                <a:sym typeface="+mn-ea"/>
              </a:rPr>
              <a:t>负责人</a:t>
            </a:r>
            <a:endParaRPr lang="zh-CN" sz="12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9" name="直接箭头连接符 28"/>
          <p:cNvCxnSpPr>
            <a:stCxn id="27" idx="3"/>
            <a:endCxn id="28" idx="1"/>
          </p:cNvCxnSpPr>
          <p:nvPr/>
        </p:nvCxnSpPr>
        <p:spPr>
          <a:xfrm>
            <a:off x="3818255" y="5267960"/>
            <a:ext cx="485775" cy="661035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535" y="1594485"/>
            <a:ext cx="6972300" cy="3568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三、项目信息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4311015" y="5444490"/>
          <a:ext cx="3570605" cy="579120"/>
        </p:xfrm>
        <a:graphic>
          <a:graphicData uri="http://schemas.openxmlformats.org/drawingml/2006/table">
            <a:tbl>
              <a:tblPr/>
              <a:tblGrid>
                <a:gridCol w="3570605"/>
              </a:tblGrid>
              <a:tr h="193040">
                <a:tc>
                  <a:txBody>
                    <a:bodyPr/>
                    <a:p>
                      <a:pPr latinLnBrk="1">
                        <a:lnSpc>
                          <a:spcPts val="1500"/>
                        </a:lnSpc>
                      </a:pPr>
                      <a:endParaRPr lang="zh-CN" altLang="en-US" sz="1100" b="0" i="0">
                        <a:solidFill>
                          <a:srgbClr val="353535"/>
                        </a:solidFill>
                        <a:latin typeface="Helvetica Neue"/>
                        <a:ea typeface="Helvetica Neue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3040">
                <a:tc>
                  <a:txBody>
                    <a:bodyPr/>
                    <a:p>
                      <a:pPr latinLnBrk="1">
                        <a:lnSpc>
                          <a:spcPts val="1500"/>
                        </a:lnSpc>
                      </a:pPr>
                      <a:endParaRPr lang="zh-CN" altLang="en-US" sz="1100" b="0" i="0">
                        <a:solidFill>
                          <a:srgbClr val="353535"/>
                        </a:solidFill>
                        <a:latin typeface="Helvetica Neue"/>
                        <a:ea typeface="Helvetica Neue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3040">
                <a:tc>
                  <a:txBody>
                    <a:bodyPr/>
                    <a:p>
                      <a:pPr latinLnBrk="1">
                        <a:lnSpc>
                          <a:spcPts val="1500"/>
                        </a:lnSpc>
                      </a:pPr>
                      <a:endParaRPr lang="zh-CN" altLang="en-US" sz="1100" b="0" i="0">
                        <a:solidFill>
                          <a:srgbClr val="353535"/>
                        </a:solidFill>
                        <a:latin typeface="Helvetica Neue"/>
                        <a:ea typeface="Helvetica Neue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圆角矩形 10"/>
          <p:cNvSpPr/>
          <p:nvPr/>
        </p:nvSpPr>
        <p:spPr>
          <a:xfrm>
            <a:off x="4159885" y="5336540"/>
            <a:ext cx="3161665" cy="8845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120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项目负责人应为项目承担单位全职人员。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  <a:p>
            <a:pPr algn="just"/>
            <a:r>
              <a:rPr lang="en-US" altLang="zh-CN" sz="120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主要成员最多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人。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  <a:p>
            <a:pPr algn="just"/>
            <a:r>
              <a:rPr lang="en-US" altLang="zh-CN" sz="120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其他成员按实际情况列明。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7230" y="1237615"/>
            <a:ext cx="6915150" cy="41973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三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、项目信息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330575" y="2569210"/>
            <a:ext cx="1661795" cy="3187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6" name="直接箭头连接符 5"/>
          <p:cNvCxnSpPr>
            <a:stCxn id="5" idx="1"/>
            <a:endCxn id="9" idx="3"/>
          </p:cNvCxnSpPr>
          <p:nvPr>
            <p:custDataLst>
              <p:tags r:id="rId3"/>
            </p:custDataLst>
          </p:nvPr>
        </p:nvCxnSpPr>
        <p:spPr>
          <a:xfrm flipH="1">
            <a:off x="2703830" y="2728595"/>
            <a:ext cx="626745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767080" y="2309495"/>
            <a:ext cx="1936750" cy="838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至少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倍财政资助金额，即需不少于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100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万元。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30575" y="4535170"/>
            <a:ext cx="6843395" cy="9861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直接箭头连接符 14"/>
          <p:cNvCxnSpPr>
            <a:stCxn id="2" idx="1"/>
            <a:endCxn id="16" idx="3"/>
          </p:cNvCxnSpPr>
          <p:nvPr/>
        </p:nvCxnSpPr>
        <p:spPr>
          <a:xfrm flipH="1" flipV="1">
            <a:off x="2800350" y="5018405"/>
            <a:ext cx="530225" cy="1016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767080" y="4601210"/>
            <a:ext cx="2033270" cy="8343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注意：上述数据为企业根据实际情况填写，项目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结题时需要完成所有指标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3330575" y="2007235"/>
            <a:ext cx="6801485" cy="4972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8" name="直接箭头连接符 7"/>
          <p:cNvCxnSpPr>
            <a:stCxn id="7" idx="1"/>
            <a:endCxn id="11" idx="3"/>
          </p:cNvCxnSpPr>
          <p:nvPr>
            <p:custDataLst>
              <p:tags r:id="rId6"/>
            </p:custDataLst>
          </p:nvPr>
        </p:nvCxnSpPr>
        <p:spPr>
          <a:xfrm flipH="1" flipV="1">
            <a:off x="2703830" y="1667510"/>
            <a:ext cx="626745" cy="588645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>
            <p:custDataLst>
              <p:tags r:id="rId7"/>
            </p:custDataLst>
          </p:nvPr>
        </p:nvSpPr>
        <p:spPr>
          <a:xfrm>
            <a:off x="767080" y="1248410"/>
            <a:ext cx="1936750" cy="838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如实填写，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如无，请填写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0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。</a:t>
            </a:r>
            <a:endParaRPr lang="en-US" altLang="zh-CN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8"/>
            </p:custDataLst>
          </p:nvPr>
        </p:nvSpPr>
        <p:spPr>
          <a:xfrm>
            <a:off x="3333750" y="3258820"/>
            <a:ext cx="959485" cy="8991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21" name="直接箭头连接符 20"/>
          <p:cNvCxnSpPr>
            <a:stCxn id="20" idx="1"/>
            <a:endCxn id="22" idx="3"/>
          </p:cNvCxnSpPr>
          <p:nvPr>
            <p:custDataLst>
              <p:tags r:id="rId9"/>
            </p:custDataLst>
          </p:nvPr>
        </p:nvCxnSpPr>
        <p:spPr>
          <a:xfrm flipH="1" flipV="1">
            <a:off x="2707005" y="3705860"/>
            <a:ext cx="626745" cy="254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>
            <p:custDataLst>
              <p:tags r:id="rId10"/>
            </p:custDataLst>
          </p:nvPr>
        </p:nvSpPr>
        <p:spPr>
          <a:xfrm>
            <a:off x="770255" y="3286760"/>
            <a:ext cx="1936750" cy="838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需要具体可量化的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指标。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9575" y="911860"/>
            <a:ext cx="6985000" cy="4387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三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、项目信息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58215" y="2381885"/>
            <a:ext cx="1779270" cy="18008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项目执行时间为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2025-2027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年，起止时间可从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2025-06-01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开始，研究内容和预期目标应清晰合理，在项目执行期中，会组织专家抽查，以此内容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判断项目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进度。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22770" y="2539365"/>
            <a:ext cx="1252855" cy="1924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335" y="257810"/>
            <a:ext cx="6275070" cy="63430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6750" y="571500"/>
            <a:ext cx="2362200" cy="41338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四、项目材料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484370" y="4215765"/>
            <a:ext cx="1878330" cy="4038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6" name="直接箭头连接符 5"/>
          <p:cNvCxnSpPr>
            <a:stCxn id="5" idx="1"/>
            <a:endCxn id="9" idx="3"/>
          </p:cNvCxnSpPr>
          <p:nvPr/>
        </p:nvCxnSpPr>
        <p:spPr>
          <a:xfrm flipH="1" flipV="1">
            <a:off x="3099435" y="4396105"/>
            <a:ext cx="1384935" cy="2159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57860" y="4008755"/>
            <a:ext cx="2441575" cy="774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从申请指南处下载自筹经费投入承诺书模板，根据实际情况填写后，加盖单位公章后扫描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上传。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5765" y="1222375"/>
            <a:ext cx="647700" cy="241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464685" y="5412740"/>
            <a:ext cx="5323205" cy="6692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7" name="直接箭头连接符 6"/>
          <p:cNvCxnSpPr>
            <a:stCxn id="4" idx="1"/>
            <a:endCxn id="12" idx="3"/>
          </p:cNvCxnSpPr>
          <p:nvPr/>
        </p:nvCxnSpPr>
        <p:spPr>
          <a:xfrm flipH="1" flipV="1">
            <a:off x="3099435" y="5735955"/>
            <a:ext cx="1365250" cy="1143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664845" y="5481320"/>
            <a:ext cx="2434590" cy="5086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非必须件，根据企业情况选择性提供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即可。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469765" y="2390775"/>
            <a:ext cx="2242820" cy="3721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cxnSp>
        <p:nvCxnSpPr>
          <p:cNvPr id="15" name="直接箭头连接符 14"/>
          <p:cNvCxnSpPr>
            <a:stCxn id="14" idx="1"/>
            <a:endCxn id="16" idx="3"/>
          </p:cNvCxnSpPr>
          <p:nvPr/>
        </p:nvCxnSpPr>
        <p:spPr>
          <a:xfrm flipH="1" flipV="1">
            <a:off x="3099435" y="2562860"/>
            <a:ext cx="1370330" cy="1397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635635" y="2240915"/>
            <a:ext cx="2463800" cy="6438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1200">
                <a:solidFill>
                  <a:schemeClr val="tx1"/>
                </a:solidFill>
                <a:sym typeface="+mn-ea"/>
              </a:rPr>
              <a:t>请通过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样本下载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下载项目承诺书后，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加盖单位公章、法人章和负责人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签字后扫描上传。</a:t>
            </a:r>
            <a:endParaRPr lang="zh-CN" altLang="en-US" sz="12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281*45"/>
  <p:tag name="TABLE_ENDDRAG_RECT" val="326*474*281*45"/>
</p:tagLst>
</file>

<file path=ppt/tags/tag10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11.xml><?xml version="1.0" encoding="utf-8"?>
<p:tagLst xmlns:p="http://schemas.openxmlformats.org/presentationml/2006/main">
  <p:tag name="resource_record_key" val="{&quot;13&quot;:[19951226]}"/>
  <p:tag name="commondata" val="eyJoZGlkIjoiYTMzYTMyYmRkZTM2ZWJlMTE0OGE0YWI0YTU0NDNjNDcifQ=="/>
</p:tagLst>
</file>

<file path=ppt/tags/tag2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3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4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5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6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7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8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ags/tag9.xml><?xml version="1.0" encoding="utf-8"?>
<p:tagLst xmlns:p="http://schemas.openxmlformats.org/presentationml/2006/main">
  <p:tag name="KSO_WM_DIAGRAM_VIRTUALLY_FRAME" val="{&quot;height&quot;:149.55,&quot;left&quot;:60.4,&quot;top&quot;:98.3,&quot;width&quot;:737.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宽屏</PresentationFormat>
  <Paragraphs>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DejaVu Sans</vt:lpstr>
      <vt:lpstr>黑体</vt:lpstr>
      <vt:lpstr>Helvetica Neue</vt:lpstr>
      <vt:lpstr>微软雅黑</vt:lpstr>
      <vt:lpstr>宋体</vt:lpstr>
      <vt:lpstr>Arial Unicode MS</vt:lpstr>
      <vt:lpstr>Calibri</vt:lpstr>
      <vt:lpstr>方正书宋_GBK</vt:lpstr>
      <vt:lpstr>微软雅黑</vt:lpstr>
      <vt:lpstr>C059</vt:lpstr>
      <vt:lpstr>WPS</vt:lpstr>
      <vt:lpstr>深圳市科技创新局2025年度小微企业技术创新项目申请书 填报指引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冯石林</cp:lastModifiedBy>
  <cp:revision>60</cp:revision>
  <dcterms:created xsi:type="dcterms:W3CDTF">2025-04-28T01:18:42Z</dcterms:created>
  <dcterms:modified xsi:type="dcterms:W3CDTF">2025-04-28T01:18:42Z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E477D971F3502911A5FE0D68B370DCEE</vt:lpwstr>
  </property>
  <property fmtid="{D5CDD505-2E9C-101B-9397-08002B2CF9AE}" pid="3" name="KSOProductBuildVer">
    <vt:lpwstr>2052-11.8.2.12219</vt:lpwstr>
  </property>
</Properties>
</file>